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61" r:id="rId4"/>
    <p:sldId id="262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4853FC6-EE39-459C-A778-F2657F77E272}">
          <p14:sldIdLst>
            <p14:sldId id="256"/>
            <p14:sldId id="260"/>
          </p14:sldIdLst>
        </p14:section>
        <p14:section name="Tools" id="{E14F1165-59DE-4773-8131-57030420FF11}">
          <p14:sldIdLst>
            <p14:sldId id="261"/>
          </p14:sldIdLst>
        </p14:section>
        <p14:section name="What's Next" id="{AD4E720C-A476-47C6-8361-5A22C728E2CE}">
          <p14:sldIdLst>
            <p14:sldId id="262"/>
          </p14:sldIdLst>
        </p14:section>
        <p14:section name="Thank you" id="{32B75562-62DF-4F48-B02C-00B552FEB3B0}">
          <p14:sldIdLst>
            <p14:sldId id="2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900"/>
    <a:srgbClr val="E6E6E6"/>
    <a:srgbClr val="FF6400"/>
    <a:srgbClr val="EBEBEB"/>
    <a:srgbClr val="DBDBDB"/>
    <a:srgbClr val="E1E1E1"/>
    <a:srgbClr val="DEDEDE"/>
    <a:srgbClr val="FF4C05"/>
    <a:srgbClr val="F5F5F5"/>
    <a:srgbClr val="EB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29" autoAdjust="0"/>
  </p:normalViewPr>
  <p:slideViewPr>
    <p:cSldViewPr snapToGrid="0">
      <p:cViewPr varScale="1">
        <p:scale>
          <a:sx n="101" d="100"/>
          <a:sy n="101" d="100"/>
        </p:scale>
        <p:origin x="126" y="30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86BBF-38DE-4B34-833D-210BC6F66615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BE67B-2C32-4802-A81D-5FD8EA0D9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92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BE67B-2C32-4802-A81D-5FD8EA0D954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1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254950" y="262784"/>
            <a:ext cx="11682101" cy="6332433"/>
          </a:xfrm>
          <a:prstGeom prst="rect">
            <a:avLst/>
          </a:prstGeom>
          <a:gradFill>
            <a:gsLst>
              <a:gs pos="100000">
                <a:srgbClr val="FF5900"/>
              </a:gs>
              <a:gs pos="18000">
                <a:srgbClr val="D24726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1" name="Title 1"/>
          <p:cNvSpPr>
            <a:spLocks noGrp="1"/>
          </p:cNvSpPr>
          <p:nvPr>
            <p:ph type="title"/>
          </p:nvPr>
        </p:nvSpPr>
        <p:spPr>
          <a:xfrm>
            <a:off x="737770" y="2338905"/>
            <a:ext cx="10515600" cy="2560320"/>
          </a:xfrm>
        </p:spPr>
        <p:txBody>
          <a:bodyPr anchor="t">
            <a:normAutofit/>
          </a:bodyPr>
          <a:lstStyle>
            <a:lvl1pPr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6589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4476" y="262784"/>
            <a:ext cx="11683049" cy="6332433"/>
          </a:xfrm>
          <a:prstGeom prst="rect">
            <a:avLst/>
          </a:prstGeom>
          <a:gradFill>
            <a:gsLst>
              <a:gs pos="100000">
                <a:schemeClr val="bg1">
                  <a:lumMod val="85000"/>
                </a:schemeClr>
              </a:gs>
              <a:gs pos="18000">
                <a:srgbClr val="F5F5F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8719" y="2360613"/>
            <a:ext cx="10515600" cy="2583086"/>
          </a:xfrm>
        </p:spPr>
        <p:txBody>
          <a:bodyPr/>
          <a:lstStyle>
            <a:lvl2pPr>
              <a:defRPr sz="1400"/>
            </a:lvl2pPr>
            <a:lvl3pPr>
              <a:defRPr sz="15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04434" y="1428247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560614" y="1743721"/>
            <a:ext cx="4733925" cy="5127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700">
                <a:latin typeface="Segoe UI Semibold"/>
                <a:cs typeface="Segoe UI Semibold"/>
              </a:defRPr>
            </a:lvl1pPr>
            <a:lvl2pPr marL="457200" indent="0">
              <a:buFontTx/>
              <a:buNone/>
              <a:defRPr sz="1600">
                <a:latin typeface="Segoe UI Semibold"/>
                <a:cs typeface="Segoe UI Semibold"/>
              </a:defRPr>
            </a:lvl2pPr>
            <a:lvl3pPr marL="914400" indent="0">
              <a:buFontTx/>
              <a:buNone/>
              <a:defRPr sz="1600">
                <a:latin typeface="Segoe UI Semibold"/>
                <a:cs typeface="Segoe UI Semibold"/>
              </a:defRPr>
            </a:lvl3pPr>
            <a:lvl4pPr marL="1371600" indent="0">
              <a:buFontTx/>
              <a:buNone/>
              <a:defRPr sz="1600">
                <a:latin typeface="Segoe UI Semibold"/>
                <a:cs typeface="Segoe UI Semibold"/>
              </a:defRPr>
            </a:lvl4pPr>
            <a:lvl5pPr marL="1828800" indent="0">
              <a:buFontTx/>
              <a:buNone/>
              <a:defRPr sz="1600">
                <a:latin typeface="Segoe UI Semibold"/>
                <a:cs typeface="Segoe UI Semi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64131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54476" y="262784"/>
            <a:ext cx="11683049" cy="6332433"/>
          </a:xfrm>
          <a:prstGeom prst="rect">
            <a:avLst/>
          </a:prstGeom>
          <a:gradFill>
            <a:gsLst>
              <a:gs pos="100000">
                <a:schemeClr val="bg1">
                  <a:lumMod val="85000"/>
                </a:schemeClr>
              </a:gs>
              <a:gs pos="18000">
                <a:srgbClr val="F5F5F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3000" y="1743319"/>
            <a:ext cx="5181600" cy="4351338"/>
          </a:xfrm>
        </p:spPr>
        <p:txBody>
          <a:bodyPr/>
          <a:lstStyle>
            <a:lvl1pPr>
              <a:buClr>
                <a:schemeClr val="bg1">
                  <a:lumMod val="50000"/>
                </a:schemeClr>
              </a:buClr>
              <a:defRPr/>
            </a:lvl1pPr>
            <a:lvl2pPr>
              <a:buClr>
                <a:schemeClr val="bg1">
                  <a:lumMod val="50000"/>
                </a:schemeClr>
              </a:buClr>
              <a:defRPr/>
            </a:lvl2pPr>
            <a:lvl3pPr>
              <a:buClr>
                <a:schemeClr val="bg1">
                  <a:lumMod val="50000"/>
                </a:schemeClr>
              </a:buClr>
              <a:defRPr/>
            </a:lvl3pPr>
            <a:lvl4pPr>
              <a:buClr>
                <a:schemeClr val="bg1">
                  <a:lumMod val="50000"/>
                </a:schemeClr>
              </a:buClr>
              <a:defRPr/>
            </a:lvl4pPr>
            <a:lvl5pPr>
              <a:buClr>
                <a:schemeClr val="bg1">
                  <a:lumMod val="50000"/>
                </a:schemeClr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37000" y="1743319"/>
            <a:ext cx="5181600" cy="4351338"/>
          </a:xfrm>
        </p:spPr>
        <p:txBody>
          <a:bodyPr/>
          <a:lstStyle>
            <a:lvl1pPr>
              <a:buClr>
                <a:schemeClr val="bg1">
                  <a:lumMod val="50000"/>
                </a:schemeClr>
              </a:buClr>
              <a:defRPr/>
            </a:lvl1pPr>
            <a:lvl2pPr>
              <a:buClr>
                <a:schemeClr val="bg1">
                  <a:lumMod val="50000"/>
                </a:schemeClr>
              </a:buClr>
              <a:defRPr/>
            </a:lvl2pPr>
            <a:lvl3pPr>
              <a:buClr>
                <a:schemeClr val="bg1">
                  <a:lumMod val="50000"/>
                </a:schemeClr>
              </a:buClr>
              <a:defRPr/>
            </a:lvl3pPr>
            <a:lvl4pPr>
              <a:buClr>
                <a:schemeClr val="bg1">
                  <a:lumMod val="50000"/>
                </a:schemeClr>
              </a:buClr>
              <a:defRPr/>
            </a:lvl4pPr>
            <a:lvl5pPr>
              <a:buClr>
                <a:schemeClr val="bg1">
                  <a:lumMod val="50000"/>
                </a:schemeClr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4434" y="1428247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33154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N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239356" y="262784"/>
            <a:ext cx="11683049" cy="6332433"/>
          </a:xfrm>
          <a:prstGeom prst="rect">
            <a:avLst/>
          </a:prstGeom>
          <a:gradFill>
            <a:gsLst>
              <a:gs pos="100000">
                <a:schemeClr val="bg1">
                  <a:lumMod val="85000"/>
                </a:schemeClr>
              </a:gs>
              <a:gs pos="18000">
                <a:srgbClr val="F5F5F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08923" y="341609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51931" y="1812940"/>
            <a:ext cx="7726680" cy="435254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604434" y="1428247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277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Accent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gradFill>
            <a:gsLst>
              <a:gs pos="100000">
                <a:schemeClr val="bg1">
                  <a:lumMod val="85000"/>
                </a:schemeClr>
              </a:gs>
              <a:gs pos="18000">
                <a:srgbClr val="F5F5F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Rectangle 21"/>
          <p:cNvSpPr/>
          <p:nvPr userDrawn="1"/>
        </p:nvSpPr>
        <p:spPr>
          <a:xfrm>
            <a:off x="254950" y="262784"/>
            <a:ext cx="11682101" cy="2077107"/>
          </a:xfrm>
          <a:prstGeom prst="rect">
            <a:avLst/>
          </a:prstGeom>
          <a:gradFill>
            <a:gsLst>
              <a:gs pos="100000">
                <a:srgbClr val="FF5900"/>
              </a:gs>
              <a:gs pos="18000">
                <a:srgbClr val="D24726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8515636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254476" y="262784"/>
            <a:ext cx="11683049" cy="6332433"/>
          </a:xfrm>
          <a:prstGeom prst="rect">
            <a:avLst/>
          </a:prstGeom>
          <a:gradFill>
            <a:gsLst>
              <a:gs pos="100000">
                <a:schemeClr val="bg1">
                  <a:lumMod val="85000"/>
                </a:schemeClr>
              </a:gs>
              <a:gs pos="18000">
                <a:srgbClr val="F5F5F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679" y="35233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719" y="2354538"/>
            <a:ext cx="10515600" cy="3542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604434" y="1428247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2"/>
          <p:cNvSpPr txBox="1">
            <a:spLocks/>
          </p:cNvSpPr>
          <p:nvPr userDrawn="1"/>
        </p:nvSpPr>
        <p:spPr>
          <a:xfrm>
            <a:off x="564664" y="1796817"/>
            <a:ext cx="5206795" cy="674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1700" b="0" dirty="0" smtClean="0">
                <a:latin typeface="Segoe UI Semibold"/>
                <a:cs typeface="Segoe UI Semibold"/>
              </a:rPr>
              <a:t>Click to edit Master text styles</a:t>
            </a:r>
            <a:endParaRPr lang="en-US" sz="1700" b="0" dirty="0">
              <a:latin typeface="Segoe UI Semibold"/>
              <a:cs typeface="Segoe UI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68982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0" r:id="rId2"/>
    <p:sldLayoutId id="2147483652" r:id="rId3"/>
    <p:sldLayoutId id="2147483668" r:id="rId4"/>
    <p:sldLayoutId id="2147483666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bg1">
            <a:lumMod val="50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hyperlink" Target="https://visualstudiogallery.msdn.microsoft.com/559ec6fc-feef-4077-b6d5-5a99408a6681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visualstudiogallery.msdn.microsoft.com/559ec6fc-feef-4077-b6d5-5a99408a6681" TargetMode="External"/><Relationship Id="rId7" Type="http://schemas.openxmlformats.org/officeDocument/2006/relationships/hyperlink" Target="https://www.gitbook.com/book/volkanceylan/serenity-guide/details" TargetMode="External"/><Relationship Id="rId2" Type="http://schemas.openxmlformats.org/officeDocument/2006/relationships/hyperlink" Target="http://aka.ms/office-mix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volkanceylan/Serenity-Tutorials" TargetMode="External"/><Relationship Id="rId5" Type="http://schemas.openxmlformats.org/officeDocument/2006/relationships/hyperlink" Target="https://github.com/volkanceylan/Serene" TargetMode="External"/><Relationship Id="rId4" Type="http://schemas.openxmlformats.org/officeDocument/2006/relationships/hyperlink" Target="https://github.com/volkanceylan/Serenit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37770" y="2030983"/>
            <a:ext cx="10515600" cy="1603191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5800" dirty="0" smtClean="0"/>
              <a:t>Serene</a:t>
            </a:r>
            <a:r>
              <a:rPr lang="en-US" sz="4600" dirty="0" smtClean="0"/>
              <a:t/>
            </a:r>
            <a:br>
              <a:rPr lang="en-US" sz="4600" dirty="0" smtClean="0"/>
            </a:br>
            <a:r>
              <a:rPr lang="en-US" sz="4600" dirty="0" smtClean="0"/>
              <a:t>Serenity </a:t>
            </a:r>
            <a:r>
              <a:rPr lang="en-US" sz="4000" dirty="0" smtClean="0"/>
              <a:t>Application Framework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0929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13"/>
    </mc:Choice>
    <mc:Fallback xmlns="">
      <p:transition spd="slow" advTm="4813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Serenity Platform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657917" y="2334847"/>
            <a:ext cx="4815106" cy="257055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Serenity is an ASP.NET MVC application platform designed to simplify and shorten development of data-centric business applications with a service based architecture.</a:t>
            </a:r>
          </a:p>
          <a:p>
            <a:pPr marL="0" indent="0" algn="just">
              <a:buNone/>
            </a:pPr>
            <a:r>
              <a:rPr lang="en-US" dirty="0"/>
              <a:t>It aims to make development easier while reducing </a:t>
            </a:r>
            <a:r>
              <a:rPr lang="en-US" dirty="0" smtClean="0"/>
              <a:t>maintenance </a:t>
            </a:r>
            <a:r>
              <a:rPr lang="en-US" dirty="0"/>
              <a:t>costs by avoiding boiler-plate code, reducing the time spent on repetitive tasks and applying best software design practices.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601592" y="2513015"/>
            <a:ext cx="4025725" cy="729344"/>
            <a:chOff x="698117" y="4606349"/>
            <a:chExt cx="4025725" cy="729344"/>
          </a:xfrm>
        </p:grpSpPr>
        <p:sp>
          <p:nvSpPr>
            <p:cNvPr id="15" name="Rectangle 14">
              <a:hlinkClick r:id="rId4" highlightClick="1"/>
              <a:hlinkHover r:id="" action="ppaction://noaction" highlightClick="1"/>
            </p:cNvPr>
            <p:cNvSpPr/>
            <p:nvPr/>
          </p:nvSpPr>
          <p:spPr>
            <a:xfrm>
              <a:off x="698117" y="4606349"/>
              <a:ext cx="4025725" cy="729344"/>
            </a:xfrm>
            <a:prstGeom prst="rect">
              <a:avLst/>
            </a:prstGeom>
            <a:solidFill>
              <a:srgbClr val="D2472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1517215" y="4732131"/>
              <a:ext cx="2270063" cy="461665"/>
              <a:chOff x="4876801" y="4018263"/>
              <a:chExt cx="2270063" cy="461665"/>
            </a:xfrm>
          </p:grpSpPr>
          <p:sp>
            <p:nvSpPr>
              <p:cNvPr id="17" name="TextBox 16"/>
              <p:cNvSpPr txBox="1"/>
              <p:nvPr/>
            </p:nvSpPr>
            <p:spPr>
              <a:xfrm>
                <a:off x="4876801" y="4018263"/>
                <a:ext cx="21991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Get Serenity</a:t>
                </a:r>
                <a:endParaRPr lang="en-US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18" name="Group 17"/>
              <p:cNvGrpSpPr>
                <a:grpSpLocks noChangeAspect="1"/>
              </p:cNvGrpSpPr>
              <p:nvPr/>
            </p:nvGrpSpPr>
            <p:grpSpPr>
              <a:xfrm>
                <a:off x="6961710" y="4120400"/>
                <a:ext cx="185154" cy="256032"/>
                <a:chOff x="4446588" y="4476751"/>
                <a:chExt cx="203200" cy="280987"/>
              </a:xfrm>
            </p:grpSpPr>
            <p:sp>
              <p:nvSpPr>
                <p:cNvPr id="19" name="Rectangle 10"/>
                <p:cNvSpPr>
                  <a:spLocks noChangeArrowheads="1"/>
                </p:cNvSpPr>
                <p:nvPr/>
              </p:nvSpPr>
              <p:spPr bwMode="auto">
                <a:xfrm>
                  <a:off x="4446588" y="4741863"/>
                  <a:ext cx="203200" cy="1587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" name="Freeform 11"/>
                <p:cNvSpPr>
                  <a:spLocks/>
                </p:cNvSpPr>
                <p:nvPr/>
              </p:nvSpPr>
              <p:spPr bwMode="auto">
                <a:xfrm>
                  <a:off x="4449763" y="4476751"/>
                  <a:ext cx="195262" cy="250825"/>
                </a:xfrm>
                <a:custGeom>
                  <a:avLst/>
                  <a:gdLst>
                    <a:gd name="T0" fmla="*/ 123 w 123"/>
                    <a:gd name="T1" fmla="*/ 96 h 158"/>
                    <a:gd name="T2" fmla="*/ 116 w 123"/>
                    <a:gd name="T3" fmla="*/ 89 h 158"/>
                    <a:gd name="T4" fmla="*/ 67 w 123"/>
                    <a:gd name="T5" fmla="*/ 138 h 158"/>
                    <a:gd name="T6" fmla="*/ 67 w 123"/>
                    <a:gd name="T7" fmla="*/ 0 h 158"/>
                    <a:gd name="T8" fmla="*/ 57 w 123"/>
                    <a:gd name="T9" fmla="*/ 0 h 158"/>
                    <a:gd name="T10" fmla="*/ 57 w 123"/>
                    <a:gd name="T11" fmla="*/ 138 h 158"/>
                    <a:gd name="T12" fmla="*/ 8 w 123"/>
                    <a:gd name="T13" fmla="*/ 89 h 158"/>
                    <a:gd name="T14" fmla="*/ 0 w 123"/>
                    <a:gd name="T15" fmla="*/ 96 h 158"/>
                    <a:gd name="T16" fmla="*/ 62 w 123"/>
                    <a:gd name="T17" fmla="*/ 158 h 158"/>
                    <a:gd name="T18" fmla="*/ 62 w 123"/>
                    <a:gd name="T19" fmla="*/ 158 h 158"/>
                    <a:gd name="T20" fmla="*/ 62 w 123"/>
                    <a:gd name="T21" fmla="*/ 158 h 158"/>
                    <a:gd name="T22" fmla="*/ 62 w 123"/>
                    <a:gd name="T23" fmla="*/ 158 h 158"/>
                    <a:gd name="T24" fmla="*/ 62 w 123"/>
                    <a:gd name="T25" fmla="*/ 158 h 158"/>
                    <a:gd name="T26" fmla="*/ 123 w 123"/>
                    <a:gd name="T27" fmla="*/ 96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3" h="158">
                      <a:moveTo>
                        <a:pt x="123" y="96"/>
                      </a:moveTo>
                      <a:lnTo>
                        <a:pt x="116" y="89"/>
                      </a:lnTo>
                      <a:lnTo>
                        <a:pt x="67" y="138"/>
                      </a:lnTo>
                      <a:lnTo>
                        <a:pt x="67" y="0"/>
                      </a:lnTo>
                      <a:lnTo>
                        <a:pt x="57" y="0"/>
                      </a:lnTo>
                      <a:lnTo>
                        <a:pt x="57" y="138"/>
                      </a:lnTo>
                      <a:lnTo>
                        <a:pt x="8" y="89"/>
                      </a:lnTo>
                      <a:lnTo>
                        <a:pt x="0" y="96"/>
                      </a:lnTo>
                      <a:lnTo>
                        <a:pt x="62" y="158"/>
                      </a:lnTo>
                      <a:lnTo>
                        <a:pt x="62" y="158"/>
                      </a:lnTo>
                      <a:lnTo>
                        <a:pt x="62" y="158"/>
                      </a:lnTo>
                      <a:lnTo>
                        <a:pt x="62" y="158"/>
                      </a:lnTo>
                      <a:lnTo>
                        <a:pt x="62" y="158"/>
                      </a:lnTo>
                      <a:lnTo>
                        <a:pt x="123" y="9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4" name="Text Placeholder 6"/>
          <p:cNvSpPr txBox="1">
            <a:spLocks/>
          </p:cNvSpPr>
          <p:nvPr/>
        </p:nvSpPr>
        <p:spPr>
          <a:xfrm>
            <a:off x="524587" y="1769845"/>
            <a:ext cx="5495213" cy="7241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00"/>
              </a:lnSpc>
              <a:buNone/>
            </a:pPr>
            <a:r>
              <a:rPr lang="en-US" sz="1700" dirty="0" smtClean="0">
                <a:latin typeface="Segoe UI Semibold" panose="020B0702040204020203" pitchFamily="34" charset="0"/>
                <a:cs typeface="Segoe UI Semibold" panose="020B0702040204020203" pitchFamily="34" charset="0"/>
              </a:rPr>
              <a:t>Download: </a:t>
            </a:r>
            <a:r>
              <a:rPr lang="en-US" sz="1700" dirty="0" err="1" smtClean="0">
                <a:solidFill>
                  <a:srgbClr val="D24726"/>
                </a:solidFill>
                <a:latin typeface="Segoe UI Bold" panose="020B0802040204020203" pitchFamily="34" charset="0"/>
                <a:cs typeface="Segoe UI Bold" panose="020B0802040204020203" pitchFamily="34" charset="0"/>
              </a:rPr>
              <a:t>Serenity.Template.vsix</a:t>
            </a:r>
            <a:r>
              <a:rPr lang="en-US" sz="1700" dirty="0" smtClean="0">
                <a:latin typeface="Segoe UI Semibold"/>
                <a:cs typeface="Segoe UI Semibold"/>
              </a:rPr>
              <a:t> from Microsoft Visual Studio Gallery to Install to Visual Studio 2012/13/15.</a:t>
            </a:r>
            <a:endParaRPr lang="en-US" sz="17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42651" y="3290029"/>
            <a:ext cx="2936615" cy="785695"/>
            <a:chOff x="6630648" y="3290029"/>
            <a:chExt cx="2936615" cy="785695"/>
          </a:xfrm>
        </p:grpSpPr>
        <p:sp>
          <p:nvSpPr>
            <p:cNvPr id="34" name="Text Box 16"/>
            <p:cNvSpPr txBox="1"/>
            <p:nvPr/>
          </p:nvSpPr>
          <p:spPr>
            <a:xfrm rot="21077122">
              <a:off x="7208018" y="3640114"/>
              <a:ext cx="2359245" cy="4356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=""/>
              </a:ext>
            </a:extLst>
          </p:spPr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200"/>
                </a:spcAft>
                <a:tabLst>
                  <a:tab pos="4931410" algn="l"/>
                </a:tabLst>
              </a:pPr>
              <a:r>
                <a:rPr lang="en-US" sz="1200" b="1" kern="1000" spc="100" dirty="0" smtClean="0">
                  <a:ln>
                    <a:noFill/>
                  </a:ln>
                  <a:solidFill>
                    <a:srgbClr val="D24726"/>
                  </a:solidFill>
                  <a:effectLst/>
                  <a:latin typeface="Segoe UI Semibold" panose="020B0702040204020203" pitchFamily="34" charset="0"/>
                  <a:ea typeface="SimHei" panose="02010609060101010101" pitchFamily="49" charset="-122"/>
                  <a:cs typeface="Times New Roman" panose="02020603050405020304" pitchFamily="18" charset="0"/>
                </a:rPr>
                <a:t>CLICK TO DOWNLOAD</a:t>
              </a:r>
              <a:endParaRPr lang="en-US" sz="1200" b="1" kern="1400" dirty="0">
                <a:solidFill>
                  <a:srgbClr val="D24726"/>
                </a:solidFill>
                <a:effectLst/>
                <a:latin typeface="Segoe UI Light" panose="020B0502040204020203" pitchFamily="34" charset="0"/>
                <a:ea typeface="SimHei" panose="02010609060101010101" pitchFamily="49" charset="-122"/>
                <a:cs typeface="Times New Roman" panose="02020603050405020304" pitchFamily="18" charset="0"/>
              </a:endParaRP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01599">
              <a:off x="6630648" y="3290029"/>
              <a:ext cx="704281" cy="655862"/>
            </a:xfrm>
            <a:prstGeom prst="rect">
              <a:avLst/>
            </a:prstGeom>
          </p:spPr>
        </p:pic>
      </p:grpSp>
      <p:sp>
        <p:nvSpPr>
          <p:cNvPr id="33" name="Text Placeholder 6"/>
          <p:cNvSpPr txBox="1">
            <a:spLocks/>
          </p:cNvSpPr>
          <p:nvPr/>
        </p:nvSpPr>
        <p:spPr>
          <a:xfrm>
            <a:off x="6600752" y="1780028"/>
            <a:ext cx="5495213" cy="724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00"/>
              </a:lnSpc>
              <a:buNone/>
            </a:pPr>
            <a:r>
              <a:rPr lang="en-US" sz="1700" dirty="0" smtClean="0">
                <a:latin typeface="Segoe UI Semibold" panose="020B0702040204020203" pitchFamily="34" charset="0"/>
                <a:cs typeface="Segoe UI Semibold" panose="020B0702040204020203" pitchFamily="34" charset="0"/>
              </a:rPr>
              <a:t>About Serenity Platform:</a:t>
            </a:r>
            <a:endParaRPr lang="en-US" sz="17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54236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37"/>
    </mc:Choice>
    <mc:Fallback xmlns="">
      <p:transition spd="slow" advTm="5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tmpFAF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5221" y="301035"/>
            <a:ext cx="11078418" cy="623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1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2859"/>
    </mc:Choice>
    <mc:Fallback xmlns="">
      <p:transition spd="slow" advTm="582859"/>
    </mc:Fallback>
  </mc:AlternateContent>
  <p:timing>
    <p:tnLst>
      <p:par>
        <p:cTn id="1" dur="indefinite" restart="never" nodeType="tmRoot">
          <p:childTnLst>
            <p:video>
              <p:cMediaNode vol="98485" mute="1">
                <p:cTn id="2" fill="remove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525333" y="1740201"/>
            <a:ext cx="7234709" cy="949023"/>
          </a:xfrm>
        </p:spPr>
        <p:txBody>
          <a:bodyPr/>
          <a:lstStyle/>
          <a:p>
            <a:r>
              <a:rPr lang="en-US" sz="1700" dirty="0" smtClean="0"/>
              <a:t>Core component in Serenity, Adding CRUD functionality for new table</a:t>
            </a:r>
            <a:endParaRPr lang="en-US" sz="17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68719" y="2274862"/>
            <a:ext cx="10515600" cy="2583086"/>
          </a:xfrm>
        </p:spPr>
        <p:txBody>
          <a:bodyPr/>
          <a:lstStyle/>
          <a:p>
            <a:r>
              <a:rPr lang="en-US" dirty="0" smtClean="0"/>
              <a:t>Fluent Migrations</a:t>
            </a:r>
          </a:p>
          <a:p>
            <a:r>
              <a:rPr lang="en-US" dirty="0" smtClean="0"/>
              <a:t>Adding new table</a:t>
            </a:r>
          </a:p>
          <a:p>
            <a:r>
              <a:rPr lang="en-US" dirty="0" smtClean="0"/>
              <a:t>Generating Code using </a:t>
            </a:r>
            <a:r>
              <a:rPr lang="en-US" dirty="0" err="1" smtClean="0"/>
              <a:t>SerGen.Exe</a:t>
            </a:r>
            <a:endParaRPr lang="en-US" dirty="0" smtClean="0"/>
          </a:p>
          <a:p>
            <a:r>
              <a:rPr lang="en-US" dirty="0" smtClean="0"/>
              <a:t>Running updated solution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856727" y="5203183"/>
            <a:ext cx="2996880" cy="1091092"/>
            <a:chOff x="5856727" y="5174608"/>
            <a:chExt cx="2996880" cy="1091092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01599">
              <a:off x="5856727" y="5174608"/>
              <a:ext cx="704281" cy="655862"/>
            </a:xfrm>
            <a:prstGeom prst="rect">
              <a:avLst/>
            </a:prstGeom>
          </p:spPr>
        </p:pic>
        <p:sp>
          <p:nvSpPr>
            <p:cNvPr id="22" name="Text Box 16"/>
            <p:cNvSpPr txBox="1"/>
            <p:nvPr/>
          </p:nvSpPr>
          <p:spPr>
            <a:xfrm rot="21077122">
              <a:off x="6449192" y="5423266"/>
              <a:ext cx="2404415" cy="842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=""/>
              </a:ext>
            </a:extLst>
          </p:spPr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200"/>
                </a:spcAft>
                <a:tabLst>
                  <a:tab pos="4931410" algn="l"/>
                </a:tabLst>
              </a:pPr>
              <a:r>
                <a:rPr lang="en-US" sz="1200" b="1" kern="1000" spc="100" dirty="0" smtClean="0">
                  <a:ln>
                    <a:noFill/>
                  </a:ln>
                  <a:solidFill>
                    <a:srgbClr val="D24726"/>
                  </a:solidFill>
                  <a:effectLst/>
                  <a:latin typeface="Segoe UI Semibold" panose="020B0702040204020203" pitchFamily="34" charset="0"/>
                  <a:ea typeface="SimHei" panose="02010609060101010101" pitchFamily="49" charset="-122"/>
                  <a:cs typeface="Times New Roman" panose="02020603050405020304" pitchFamily="18" charset="0"/>
                </a:rPr>
                <a:t>CLICK TO </a:t>
              </a:r>
              <a:r>
                <a:rPr lang="en-US" sz="1200" b="1" kern="1000" spc="100" dirty="0" smtClean="0">
                  <a:solidFill>
                    <a:srgbClr val="D24726"/>
                  </a:solidFill>
                  <a:latin typeface="Segoe UI Semibold" panose="020B0702040204020203" pitchFamily="34" charset="0"/>
                  <a:ea typeface="SimHei" panose="02010609060101010101" pitchFamily="49" charset="-122"/>
                  <a:cs typeface="Times New Roman" panose="02020603050405020304" pitchFamily="18" charset="0"/>
                </a:rPr>
                <a:t>SEE THIS</a:t>
              </a:r>
            </a:p>
            <a:p>
              <a:pPr marL="0" marR="0">
                <a:spcBef>
                  <a:spcPts val="0"/>
                </a:spcBef>
                <a:spcAft>
                  <a:spcPts val="200"/>
                </a:spcAft>
                <a:tabLst>
                  <a:tab pos="4931410" algn="l"/>
                </a:tabLst>
              </a:pPr>
              <a:r>
                <a:rPr lang="en-US" sz="1200" b="1" kern="1000" spc="100" dirty="0" smtClean="0">
                  <a:solidFill>
                    <a:srgbClr val="D24726"/>
                  </a:solidFill>
                  <a:latin typeface="Segoe UI Semibold" panose="020B0702040204020203" pitchFamily="34" charset="0"/>
                  <a:ea typeface="SimHei" panose="02010609060101010101" pitchFamily="49" charset="-122"/>
                  <a:cs typeface="Times New Roman" panose="02020603050405020304" pitchFamily="18" charset="0"/>
                </a:rPr>
                <a:t>MIX IN YOUR BROWSER</a:t>
              </a:r>
              <a:endParaRPr lang="en-US" sz="1200" b="1" kern="1400" dirty="0">
                <a:solidFill>
                  <a:srgbClr val="D24726"/>
                </a:solidFill>
                <a:effectLst/>
                <a:latin typeface="Segoe UI Light" panose="020B0502040204020203" pitchFamily="34" charset="0"/>
                <a:ea typeface="SimHei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813093" y="2280165"/>
            <a:ext cx="4865076" cy="2872153"/>
            <a:chOff x="5813093" y="2251590"/>
            <a:chExt cx="4865076" cy="2872153"/>
          </a:xfrm>
        </p:grpSpPr>
        <p:pic>
          <p:nvPicPr>
            <p:cNvPr id="19" name="Picture Placeholder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6731" y="2397264"/>
              <a:ext cx="4317800" cy="2590680"/>
            </a:xfrm>
            <a:prstGeom prst="rect">
              <a:avLst/>
            </a:prstGeom>
            <a:ln w="50800" cmpd="sng">
              <a:solidFill>
                <a:schemeClr val="bg1">
                  <a:lumMod val="85000"/>
                </a:schemeClr>
              </a:solidFill>
            </a:ln>
          </p:spPr>
        </p:pic>
        <p:sp>
          <p:nvSpPr>
            <p:cNvPr id="21" name="AutoShape 3"/>
            <p:cNvSpPr>
              <a:spLocks noChangeAspect="1" noChangeArrowheads="1" noTextEdit="1"/>
            </p:cNvSpPr>
            <p:nvPr/>
          </p:nvSpPr>
          <p:spPr bwMode="auto">
            <a:xfrm>
              <a:off x="7591651" y="3099035"/>
              <a:ext cx="1315833" cy="13158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7587715" y="3102971"/>
              <a:ext cx="1315833" cy="1315834"/>
            </a:xfrm>
            <a:custGeom>
              <a:avLst/>
              <a:gdLst>
                <a:gd name="T0" fmla="*/ 96 w 192"/>
                <a:gd name="T1" fmla="*/ 0 h 192"/>
                <a:gd name="T2" fmla="*/ 0 w 192"/>
                <a:gd name="T3" fmla="*/ 96 h 192"/>
                <a:gd name="T4" fmla="*/ 96 w 192"/>
                <a:gd name="T5" fmla="*/ 192 h 192"/>
                <a:gd name="T6" fmla="*/ 96 w 192"/>
                <a:gd name="T7" fmla="*/ 192 h 192"/>
                <a:gd name="T8" fmla="*/ 192 w 192"/>
                <a:gd name="T9" fmla="*/ 96 h 192"/>
                <a:gd name="T10" fmla="*/ 96 w 192"/>
                <a:gd name="T11" fmla="*/ 0 h 192"/>
                <a:gd name="T12" fmla="*/ 96 w 192"/>
                <a:gd name="T13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192">
                  <a:moveTo>
                    <a:pt x="96" y="0"/>
                  </a:moveTo>
                  <a:cubicBezTo>
                    <a:pt x="43" y="0"/>
                    <a:pt x="0" y="43"/>
                    <a:pt x="0" y="96"/>
                  </a:cubicBezTo>
                  <a:cubicBezTo>
                    <a:pt x="0" y="149"/>
                    <a:pt x="43" y="192"/>
                    <a:pt x="96" y="192"/>
                  </a:cubicBezTo>
                  <a:cubicBezTo>
                    <a:pt x="96" y="192"/>
                    <a:pt x="96" y="192"/>
                    <a:pt x="96" y="192"/>
                  </a:cubicBezTo>
                  <a:cubicBezTo>
                    <a:pt x="149" y="192"/>
                    <a:pt x="192" y="149"/>
                    <a:pt x="192" y="96"/>
                  </a:cubicBezTo>
                  <a:cubicBezTo>
                    <a:pt x="192" y="43"/>
                    <a:pt x="149" y="0"/>
                    <a:pt x="96" y="0"/>
                  </a:cubicBezTo>
                  <a:cubicBezTo>
                    <a:pt x="96" y="0"/>
                    <a:pt x="96" y="0"/>
                    <a:pt x="96" y="0"/>
                  </a:cubicBezTo>
                </a:path>
              </a:pathLst>
            </a:custGeom>
            <a:solidFill>
              <a:schemeClr val="tx1">
                <a:alpha val="5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8106542" y="3476622"/>
              <a:ext cx="369005" cy="560660"/>
            </a:xfrm>
            <a:custGeom>
              <a:avLst/>
              <a:gdLst>
                <a:gd name="T0" fmla="*/ 129 w 129"/>
                <a:gd name="T1" fmla="*/ 98 h 196"/>
                <a:gd name="T2" fmla="*/ 0 w 129"/>
                <a:gd name="T3" fmla="*/ 196 h 196"/>
                <a:gd name="T4" fmla="*/ 0 w 129"/>
                <a:gd name="T5" fmla="*/ 0 h 196"/>
                <a:gd name="T6" fmla="*/ 129 w 129"/>
                <a:gd name="T7" fmla="*/ 9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" h="196">
                  <a:moveTo>
                    <a:pt x="129" y="98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129" y="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7583779" y="3099036"/>
              <a:ext cx="1323705" cy="132370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813093" y="2251590"/>
              <a:ext cx="4865076" cy="2872153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/>
          <p:cNvSpPr/>
          <p:nvPr/>
        </p:nvSpPr>
        <p:spPr>
          <a:xfrm>
            <a:off x="5810701" y="5102418"/>
            <a:ext cx="2925525" cy="1038890"/>
          </a:xfrm>
          <a:prstGeom prst="rect">
            <a:avLst/>
          </a:prstGeom>
          <a:gradFill>
            <a:gsLst>
              <a:gs pos="100000">
                <a:srgbClr val="DBDBDB"/>
              </a:gs>
              <a:gs pos="0">
                <a:srgbClr val="E1E1E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2617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hlinkClick r:id="rId2"/>
          </p:cNvPr>
          <p:cNvSpPr txBox="1"/>
          <p:nvPr/>
        </p:nvSpPr>
        <p:spPr>
          <a:xfrm>
            <a:off x="756421" y="3137919"/>
            <a:ext cx="1063650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References: </a:t>
            </a:r>
          </a:p>
          <a:p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Download: </a:t>
            </a: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3"/>
              </a:rPr>
              <a:t>https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3"/>
              </a:rPr>
              <a:t>://</a:t>
            </a: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3"/>
              </a:rPr>
              <a:t>visualstudiogallery.msdn.microsoft.com/559ec6fc-feef-4077-b6d5-5a99408a6681</a:t>
            </a:r>
            <a:endParaRPr lang="en-US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Source Code:</a:t>
            </a:r>
          </a:p>
          <a:p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Framework: </a:t>
            </a: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4"/>
              </a:rPr>
              <a:t>https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4"/>
              </a:rPr>
              <a:t>://</a:t>
            </a: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4"/>
              </a:rPr>
              <a:t>github.com/volkanceylan/Serenity</a:t>
            </a:r>
            <a:endParaRPr lang="en-US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Template: </a:t>
            </a: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5"/>
              </a:rPr>
              <a:t>https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5"/>
              </a:rPr>
              <a:t>://</a:t>
            </a: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5"/>
              </a:rPr>
              <a:t>github.com/volkanceylan/Serene</a:t>
            </a:r>
            <a:endParaRPr lang="en-US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endParaRPr lang="en-US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Tutorials</a:t>
            </a:r>
          </a:p>
          <a:p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6"/>
              </a:rPr>
              <a:t>https://</a:t>
            </a: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6"/>
              </a:rPr>
              <a:t>github.com/volkanceylan/Serenity-Tutorials</a:t>
            </a:r>
            <a:endParaRPr lang="en-US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endParaRPr lang="en-US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Developer Guide</a:t>
            </a: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7"/>
              </a:rPr>
              <a:t>https://</a:t>
            </a: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7"/>
              </a:rPr>
              <a:t>www.gitbook.com/book/volkanceylan/serenity-guide/details</a:t>
            </a: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56420" y="1581665"/>
            <a:ext cx="3634347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0" indent="0">
              <a:buFontTx/>
              <a:buNone/>
            </a:pPr>
            <a:r>
              <a:rPr lang="en-US" sz="3600" b="0" dirty="0" smtClean="0">
                <a:solidFill>
                  <a:schemeClr val="bg1"/>
                </a:solidFill>
                <a:latin typeface="Segoe UI Semibold"/>
                <a:cs typeface="Segoe UI Semibold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5134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FIRSTDELAY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SCREENCAPTURE" val="true"/>
  <p:tag name="ATHENA.MIXSHAPE" val="|embedded=true|streamable=true|recordStart=0|recordEnd=582860|recordLength=582860|start=0|end=582860|audioFormat={00001610-0000-0010-8000-00AA00389B71}|audioRate=44100|muted=true|volume=0.98485|fadeIn=0|fadeOut=0|videoFormat={34363248-0000-0010-8000-00AA00389B71}|videoRate=10|videoWidth=1138|videoHeight=64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FIRSTDELAY" val="0"/>
</p:tagLst>
</file>

<file path=ppt/theme/theme1.xml><?xml version="1.0" encoding="utf-8"?>
<a:theme xmlns:a="http://schemas.openxmlformats.org/drawingml/2006/main" name="Office Mix">
  <a:themeElements>
    <a:clrScheme name="Office Mix">
      <a:dk1>
        <a:srgbClr val="2B2B2B"/>
      </a:dk1>
      <a:lt1>
        <a:srgbClr val="FFFFFF"/>
      </a:lt1>
      <a:dk2>
        <a:srgbClr val="505050"/>
      </a:dk2>
      <a:lt2>
        <a:srgbClr val="F2F2F2"/>
      </a:lt2>
      <a:accent1>
        <a:srgbClr val="0078D7"/>
      </a:accent1>
      <a:accent2>
        <a:srgbClr val="D83B01"/>
      </a:accent2>
      <a:accent3>
        <a:srgbClr val="FF8C00"/>
      </a:accent3>
      <a:accent4>
        <a:srgbClr val="5C2D91"/>
      </a:accent4>
      <a:accent5>
        <a:srgbClr val="8CBD18"/>
      </a:accent5>
      <a:accent6>
        <a:srgbClr val="FFB900"/>
      </a:accent6>
      <a:hlink>
        <a:srgbClr val="0078D7"/>
      </a:hlink>
      <a:folHlink>
        <a:srgbClr val="4DB0FF"/>
      </a:folHlink>
    </a:clrScheme>
    <a:fontScheme name="Office Mix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rmAutofit/>
      </a:bodyPr>
      <a:lstStyle>
        <a:defPPr marL="0" indent="0">
          <a:buFontTx/>
          <a:buNone/>
          <a:defRPr sz="1700" b="0" dirty="0" smtClean="0">
            <a:latin typeface="Segoe UI Semibold"/>
            <a:cs typeface="Segoe UI Semibold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MixStart_Update_6.5.15" id="{60899B57-461E-436C-89B9-AD8BFE676B7F}" vid="{4C140D03-C9A6-4F01-A333-D0890A71F5F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Create an Office Mix</Template>
  <TotalTime>251</TotalTime>
  <Words>146</Words>
  <Application>Microsoft Office PowerPoint</Application>
  <PresentationFormat>Widescreen</PresentationFormat>
  <Paragraphs>30</Paragraphs>
  <Slides>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SimHei</vt:lpstr>
      <vt:lpstr>Arial</vt:lpstr>
      <vt:lpstr>Calibri</vt:lpstr>
      <vt:lpstr>Segoe UI</vt:lpstr>
      <vt:lpstr>Segoe UI Bold</vt:lpstr>
      <vt:lpstr>Segoe UI Light</vt:lpstr>
      <vt:lpstr>Segoe UI Semibold</vt:lpstr>
      <vt:lpstr>Times New Roman</vt:lpstr>
      <vt:lpstr>Office Mix</vt:lpstr>
      <vt:lpstr>Serene Serenity Application Framework</vt:lpstr>
      <vt:lpstr>What is Serenity Platform</vt:lpstr>
      <vt:lpstr>PowerPoint Presentation</vt:lpstr>
      <vt:lpstr>What’s Next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Serene Serenity Application Framework</dc:title>
  <dc:creator>Anand B</dc:creator>
  <cp:lastModifiedBy>Anand B</cp:lastModifiedBy>
  <cp:revision>17</cp:revision>
  <dcterms:created xsi:type="dcterms:W3CDTF">2016-04-28T12:03:16Z</dcterms:created>
  <dcterms:modified xsi:type="dcterms:W3CDTF">2016-05-09T05:11:13Z</dcterms:modified>
</cp:coreProperties>
</file>

<file path=docProps/thumbnail.jpeg>
</file>